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62" r:id="rId6"/>
    <p:sldId id="263" r:id="rId7"/>
    <p:sldId id="264" r:id="rId8"/>
    <p:sldId id="265" r:id="rId9"/>
    <p:sldId id="266" r:id="rId10"/>
    <p:sldId id="267" r:id="rId11"/>
    <p:sldId id="259" r:id="rId12"/>
    <p:sldId id="271" r:id="rId13"/>
    <p:sldId id="260" r:id="rId14"/>
    <p:sldId id="270" r:id="rId15"/>
    <p:sldId id="272" r:id="rId16"/>
    <p:sldId id="268" r:id="rId17"/>
    <p:sldId id="269"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B4F2D"/>
    <a:srgbClr val="FBA3C2"/>
    <a:srgbClr val="13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8A871-83F5-4786-954A-B6BD803B60AB}" type="datetimeFigureOut">
              <a:rPr lang="it-IT" smtClean="0"/>
              <a:t>03/06/2020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36375-8E16-4165-83FB-78677DE1746D}" type="slidenum">
              <a:rPr lang="it-IT" smtClean="0"/>
              <a:t>‹N›</a:t>
            </a:fld>
            <a:endParaRPr lang="it-IT"/>
          </a:p>
        </p:txBody>
      </p:sp>
    </p:spTree>
    <p:extLst>
      <p:ext uri="{BB962C8B-B14F-4D97-AF65-F5344CB8AC3E}">
        <p14:creationId xmlns:p14="http://schemas.microsoft.com/office/powerpoint/2010/main" val="352520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936375-8E16-4165-83FB-78677DE1746D}" type="slidenum">
              <a:rPr lang="it-IT" smtClean="0"/>
              <a:t>9</a:t>
            </a:fld>
            <a:endParaRPr lang="it-IT"/>
          </a:p>
        </p:txBody>
      </p:sp>
    </p:spTree>
    <p:extLst>
      <p:ext uri="{BB962C8B-B14F-4D97-AF65-F5344CB8AC3E}">
        <p14:creationId xmlns:p14="http://schemas.microsoft.com/office/powerpoint/2010/main" val="44150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936375-8E16-4165-83FB-78677DE1746D}" type="slidenum">
              <a:rPr lang="it-IT" smtClean="0"/>
              <a:t>10</a:t>
            </a:fld>
            <a:endParaRPr lang="it-IT"/>
          </a:p>
        </p:txBody>
      </p:sp>
    </p:spTree>
    <p:extLst>
      <p:ext uri="{BB962C8B-B14F-4D97-AF65-F5344CB8AC3E}">
        <p14:creationId xmlns:p14="http://schemas.microsoft.com/office/powerpoint/2010/main" val="64390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7137815-0AB0-4E49-B125-EC2D9F5145ED}" type="datetimeFigureOut">
              <a:rPr lang="it-IT" smtClean="0"/>
              <a:t>03/06/2020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149339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137815-0AB0-4E49-B125-EC2D9F5145ED}" type="datetimeFigureOut">
              <a:rPr lang="it-IT" smtClean="0"/>
              <a:t>03/06/2020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249282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137815-0AB0-4E49-B125-EC2D9F5145ED}" type="datetimeFigureOut">
              <a:rPr lang="it-IT" smtClean="0"/>
              <a:t>03/06/2020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13041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137815-0AB0-4E49-B125-EC2D9F5145ED}" type="datetimeFigureOut">
              <a:rPr lang="it-IT" smtClean="0"/>
              <a:t>03/06/2020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2125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137815-0AB0-4E49-B125-EC2D9F5145ED}" type="datetimeFigureOut">
              <a:rPr lang="it-IT" smtClean="0"/>
              <a:t>03/06/2020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422711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7137815-0AB0-4E49-B125-EC2D9F5145ED}" type="datetimeFigureOut">
              <a:rPr lang="it-IT" smtClean="0"/>
              <a:t>03/06/2020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122594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7137815-0AB0-4E49-B125-EC2D9F5145ED}" type="datetimeFigureOut">
              <a:rPr lang="it-IT" smtClean="0"/>
              <a:t>03/06/2020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207154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7137815-0AB0-4E49-B125-EC2D9F5145ED}" type="datetimeFigureOut">
              <a:rPr lang="it-IT" smtClean="0"/>
              <a:t>03/06/2020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32833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137815-0AB0-4E49-B125-EC2D9F5145ED}" type="datetimeFigureOut">
              <a:rPr lang="it-IT" smtClean="0"/>
              <a:t>03/06/2020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285073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137815-0AB0-4E49-B125-EC2D9F5145ED}" type="datetimeFigureOut">
              <a:rPr lang="it-IT" smtClean="0"/>
              <a:t>03/06/2020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55363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137815-0AB0-4E49-B125-EC2D9F5145ED}" type="datetimeFigureOut">
              <a:rPr lang="it-IT" smtClean="0"/>
              <a:t>03/06/2020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58449-A8B4-41B7-BB75-DF32CF0622B9}" type="slidenum">
              <a:rPr lang="it-IT" smtClean="0"/>
              <a:t>‹N›</a:t>
            </a:fld>
            <a:endParaRPr lang="it-IT"/>
          </a:p>
        </p:txBody>
      </p:sp>
    </p:spTree>
    <p:extLst>
      <p:ext uri="{BB962C8B-B14F-4D97-AF65-F5344CB8AC3E}">
        <p14:creationId xmlns:p14="http://schemas.microsoft.com/office/powerpoint/2010/main" val="28694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3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37815-0AB0-4E49-B125-EC2D9F5145ED}" type="datetimeFigureOut">
              <a:rPr lang="it-IT" smtClean="0"/>
              <a:t>03/06/2020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58449-A8B4-41B7-BB75-DF32CF0622B9}" type="slidenum">
              <a:rPr lang="it-IT" smtClean="0"/>
              <a:t>‹N›</a:t>
            </a:fld>
            <a:endParaRPr lang="it-IT"/>
          </a:p>
        </p:txBody>
      </p:sp>
    </p:spTree>
    <p:extLst>
      <p:ext uri="{BB962C8B-B14F-4D97-AF65-F5344CB8AC3E}">
        <p14:creationId xmlns:p14="http://schemas.microsoft.com/office/powerpoint/2010/main" val="91455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L’ARRIVO DELL’ESTATE</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498024"/>
            <a:ext cx="7096101" cy="4523264"/>
          </a:xfrm>
          <a:prstGeom prst="rect">
            <a:avLst/>
          </a:prstGeom>
        </p:spPr>
      </p:pic>
    </p:spTree>
    <p:extLst>
      <p:ext uri="{BB962C8B-B14F-4D97-AF65-F5344CB8AC3E}">
        <p14:creationId xmlns:p14="http://schemas.microsoft.com/office/powerpoint/2010/main" val="2842871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6" y="260648"/>
            <a:ext cx="8229600" cy="6034682"/>
          </a:xfrm>
        </p:spPr>
        <p:txBody>
          <a:bodyPr>
            <a:normAutofit fontScale="90000"/>
          </a:bodyPr>
          <a:lstStyle/>
          <a:p>
            <a:pPr algn="l"/>
            <a:r>
              <a:rPr lang="it-IT" sz="1800" dirty="0"/>
              <a:t>Il contadino </a:t>
            </a:r>
            <a:r>
              <a:rPr lang="it-IT" sz="1800" dirty="0" smtClean="0"/>
              <a:t>sentì i </a:t>
            </a:r>
            <a:r>
              <a:rPr lang="it-IT" sz="1800" dirty="0"/>
              <a:t>lamenti, e disse: "</a:t>
            </a:r>
            <a:r>
              <a:rPr lang="it-IT" sz="1800" dirty="0" smtClean="0"/>
              <a:t>Se </a:t>
            </a:r>
            <a:r>
              <a:rPr lang="it-IT" sz="1800" dirty="0"/>
              <a:t>tu non vuoi essere seminato, nemmeno potrai diventare una bella spiga, </a:t>
            </a:r>
            <a:r>
              <a:rPr lang="it-IT" sz="1800" dirty="0" smtClean="0"/>
              <a:t>piena </a:t>
            </a:r>
            <a:r>
              <a:rPr lang="it-IT" sz="1800" dirty="0"/>
              <a:t>di tanti chicchi, che macinati, diventeranno buon pane per sfamare </a:t>
            </a:r>
            <a:r>
              <a:rPr lang="it-IT" sz="1800" dirty="0" smtClean="0"/>
              <a:t>tante </a:t>
            </a:r>
            <a:r>
              <a:rPr lang="it-IT" sz="1800" dirty="0"/>
              <a:t>persone". Chicco </a:t>
            </a:r>
            <a:r>
              <a:rPr lang="it-IT" sz="1800" dirty="0" smtClean="0"/>
              <a:t>cap</a:t>
            </a:r>
            <a:r>
              <a:rPr lang="it-IT" sz="1800" dirty="0"/>
              <a:t>ì</a:t>
            </a:r>
            <a:r>
              <a:rPr lang="it-IT" sz="1800" dirty="0" smtClean="0"/>
              <a:t> </a:t>
            </a:r>
            <a:r>
              <a:rPr lang="it-IT" sz="1800" dirty="0"/>
              <a:t>e si </a:t>
            </a:r>
            <a:r>
              <a:rPr lang="it-IT" sz="1800" dirty="0" smtClean="0"/>
              <a:t>lasciò </a:t>
            </a:r>
            <a:r>
              <a:rPr lang="it-IT" sz="1800" dirty="0"/>
              <a:t>seminare senza </a:t>
            </a:r>
            <a:r>
              <a:rPr lang="it-IT" sz="1800" dirty="0" smtClean="0"/>
              <a:t>più brontolare</a:t>
            </a:r>
            <a:r>
              <a:rPr lang="it-IT" sz="1800" dirty="0"/>
              <a:t>.</a:t>
            </a:r>
            <a:br>
              <a:rPr lang="it-IT" sz="1800" dirty="0"/>
            </a:br>
            <a:r>
              <a:rPr lang="it-IT" sz="1800" dirty="0" smtClean="0"/>
              <a:t>Arriv</a:t>
            </a:r>
            <a:r>
              <a:rPr lang="it-IT" sz="1800" dirty="0"/>
              <a:t>ò</a:t>
            </a:r>
            <a:r>
              <a:rPr lang="it-IT" sz="1800" dirty="0" smtClean="0"/>
              <a:t> </a:t>
            </a:r>
            <a:r>
              <a:rPr lang="it-IT" sz="1800" dirty="0"/>
              <a:t>intanto l'autunno e infine </a:t>
            </a:r>
            <a:r>
              <a:rPr lang="it-IT" sz="1800" dirty="0" smtClean="0"/>
              <a:t>l'inverno</a:t>
            </a:r>
            <a:r>
              <a:rPr lang="it-IT" sz="1800" dirty="0"/>
              <a:t>. Per il nostro Chicco fu davvero difficile. Nel solco del </a:t>
            </a:r>
            <a:r>
              <a:rPr lang="it-IT" sz="1800" dirty="0" smtClean="0"/>
              <a:t>campo</a:t>
            </a:r>
            <a:r>
              <a:rPr lang="it-IT" sz="1800" dirty="0"/>
              <a:t>, era </a:t>
            </a:r>
            <a:r>
              <a:rPr lang="it-IT" sz="1800" dirty="0" smtClean="0"/>
              <a:t>freddo </a:t>
            </a:r>
            <a:r>
              <a:rPr lang="it-IT" sz="1800" dirty="0"/>
              <a:t>e buio. Frequentemente arrivava la pioggia, che faceva ancor </a:t>
            </a:r>
            <a:r>
              <a:rPr lang="it-IT" sz="1800" dirty="0" smtClean="0"/>
              <a:t>pi</a:t>
            </a:r>
            <a:r>
              <a:rPr lang="it-IT" sz="1800" dirty="0"/>
              <a:t>ù</a:t>
            </a:r>
            <a:r>
              <a:rPr lang="it-IT" sz="1800" dirty="0" smtClean="0"/>
              <a:t> intirizzire </a:t>
            </a:r>
            <a:r>
              <a:rPr lang="it-IT" sz="1800" dirty="0"/>
              <a:t>Chicco. Si faceva forza, pensando alla bella spiga, gonfia di </a:t>
            </a:r>
            <a:r>
              <a:rPr lang="it-IT" sz="1800" dirty="0" smtClean="0"/>
              <a:t>chicchi   che </a:t>
            </a:r>
            <a:r>
              <a:rPr lang="it-IT" sz="1800" dirty="0"/>
              <a:t>da lui sarebbe </a:t>
            </a:r>
            <a:r>
              <a:rPr lang="it-IT" sz="1800" dirty="0" smtClean="0"/>
              <a:t>nata. Una </a:t>
            </a:r>
            <a:r>
              <a:rPr lang="it-IT" sz="1800" dirty="0"/>
              <a:t>bella mattina di fine inverno, rallegrata </a:t>
            </a:r>
            <a:r>
              <a:rPr lang="it-IT" sz="1800" dirty="0" smtClean="0"/>
              <a:t>da </a:t>
            </a:r>
            <a:r>
              <a:rPr lang="it-IT" sz="1800" dirty="0"/>
              <a:t>un </a:t>
            </a:r>
            <a:r>
              <a:rPr lang="it-IT" sz="1800" dirty="0" err="1" smtClean="0"/>
              <a:t>solicchio</a:t>
            </a:r>
            <a:r>
              <a:rPr lang="it-IT" sz="1800" dirty="0"/>
              <a:t> </a:t>
            </a:r>
            <a:r>
              <a:rPr lang="it-IT" sz="1800" dirty="0" smtClean="0"/>
              <a:t>che </a:t>
            </a:r>
            <a:r>
              <a:rPr lang="it-IT" sz="1800" dirty="0"/>
              <a:t>con i suoi raggi arrivava fino a fargli il solletico al </a:t>
            </a:r>
            <a:r>
              <a:rPr lang="it-IT" sz="1800" dirty="0" smtClean="0"/>
              <a:t> </a:t>
            </a:r>
            <a:r>
              <a:rPr lang="it-IT" sz="1800" dirty="0"/>
              <a:t>naso, Chicco </a:t>
            </a:r>
            <a:r>
              <a:rPr lang="it-IT" sz="1800" dirty="0" smtClean="0"/>
              <a:t>sentì che </a:t>
            </a:r>
            <a:r>
              <a:rPr lang="it-IT" sz="1800" dirty="0"/>
              <a:t>la buccia che lo avvolgeva si stava aprendo e </a:t>
            </a:r>
            <a:r>
              <a:rPr lang="it-IT" sz="1800" dirty="0" smtClean="0"/>
              <a:t>d </a:t>
            </a:r>
            <a:r>
              <a:rPr lang="it-IT" sz="1800" dirty="0"/>
              <a:t>a lui cominciava a germogliare una piccola piantina. </a:t>
            </a:r>
            <a:r>
              <a:rPr lang="it-IT" sz="1800" dirty="0" smtClean="0"/>
              <a:t>Concentr</a:t>
            </a:r>
            <a:r>
              <a:rPr lang="it-IT" sz="1800" dirty="0"/>
              <a:t>ò</a:t>
            </a:r>
            <a:r>
              <a:rPr lang="it-IT" sz="1800" dirty="0" smtClean="0"/>
              <a:t> </a:t>
            </a:r>
            <a:r>
              <a:rPr lang="it-IT" sz="1800" dirty="0"/>
              <a:t>tutta </a:t>
            </a:r>
            <a:r>
              <a:rPr lang="it-IT" sz="1800" dirty="0" smtClean="0"/>
              <a:t>la </a:t>
            </a:r>
            <a:r>
              <a:rPr lang="it-IT" sz="1800" dirty="0"/>
              <a:t>sua attenzione su quel germoglio, che ogni giorno di </a:t>
            </a:r>
            <a:r>
              <a:rPr lang="it-IT" sz="1800" dirty="0" smtClean="0"/>
              <a:t>pi</a:t>
            </a:r>
            <a:r>
              <a:rPr lang="it-IT" sz="1800" dirty="0"/>
              <a:t>ù</a:t>
            </a:r>
            <a:r>
              <a:rPr lang="it-IT" sz="1800" dirty="0" smtClean="0"/>
              <a:t> </a:t>
            </a:r>
            <a:r>
              <a:rPr lang="it-IT" sz="1800" dirty="0"/>
              <a:t>si faceva  </a:t>
            </a:r>
            <a:r>
              <a:rPr lang="it-IT" sz="1800" dirty="0" smtClean="0"/>
              <a:t>posto </a:t>
            </a:r>
            <a:r>
              <a:rPr lang="it-IT" sz="1800" dirty="0"/>
              <a:t>fra la terra, </a:t>
            </a:r>
            <a:r>
              <a:rPr lang="it-IT" sz="1800" dirty="0" err="1" smtClean="0"/>
              <a:t>finchè</a:t>
            </a:r>
            <a:r>
              <a:rPr lang="it-IT" sz="1800" dirty="0" smtClean="0"/>
              <a:t> un </a:t>
            </a:r>
            <a:r>
              <a:rPr lang="it-IT" sz="1800" dirty="0"/>
              <a:t>giorno </a:t>
            </a:r>
            <a:r>
              <a:rPr lang="it-IT" sz="1800" dirty="0" smtClean="0"/>
              <a:t>arrivò a </a:t>
            </a:r>
            <a:r>
              <a:rPr lang="it-IT" sz="1800" dirty="0"/>
              <a:t>vedere la </a:t>
            </a:r>
            <a:r>
              <a:rPr lang="it-IT" sz="1800" dirty="0" smtClean="0"/>
              <a:t>superficie: </a:t>
            </a:r>
            <a:r>
              <a:rPr lang="it-IT" sz="1800" dirty="0"/>
              <a:t>che spettacolo meraviglioso! Il campo era pieno di centinaia e centinaia </a:t>
            </a:r>
            <a:r>
              <a:rPr lang="it-IT" sz="1800" dirty="0" smtClean="0"/>
              <a:t>di </a:t>
            </a:r>
            <a:r>
              <a:rPr lang="it-IT" sz="1800" dirty="0"/>
              <a:t>piantine che facevano capolino, vestite di un verdolino luminoso. Era </a:t>
            </a:r>
            <a:r>
              <a:rPr lang="it-IT" sz="1800" dirty="0" smtClean="0"/>
              <a:t>spuntato </a:t>
            </a:r>
            <a:r>
              <a:rPr lang="it-IT" sz="1800" dirty="0"/>
              <a:t>il grano</a:t>
            </a:r>
            <a:r>
              <a:rPr lang="it-IT" sz="1800" dirty="0" smtClean="0"/>
              <a:t>! </a:t>
            </a:r>
            <a:r>
              <a:rPr lang="it-IT" sz="1800" dirty="0"/>
              <a:t>I giorni e le settimane passavano in fretta. </a:t>
            </a:r>
            <a:r>
              <a:rPr lang="it-IT" sz="1800" dirty="0" smtClean="0"/>
              <a:t>Chicco </a:t>
            </a:r>
            <a:r>
              <a:rPr lang="it-IT" sz="1800" dirty="0"/>
              <a:t>e le altre piantine di grano crescevano quasi a vista d' occhio. Un </a:t>
            </a:r>
            <a:r>
              <a:rPr lang="it-IT" sz="1800" dirty="0" smtClean="0"/>
              <a:t>giorno</a:t>
            </a:r>
            <a:r>
              <a:rPr lang="it-IT" sz="1800" dirty="0"/>
              <a:t>, in cima alla piantina ormai diventata grande, </a:t>
            </a:r>
            <a:r>
              <a:rPr lang="it-IT" sz="1800" dirty="0" smtClean="0"/>
              <a:t>spunt</a:t>
            </a:r>
            <a:r>
              <a:rPr lang="it-IT" sz="1800" dirty="0"/>
              <a:t>ò</a:t>
            </a:r>
            <a:r>
              <a:rPr lang="it-IT" sz="1800" dirty="0" smtClean="0"/>
              <a:t> </a:t>
            </a:r>
            <a:r>
              <a:rPr lang="it-IT" sz="1800" dirty="0"/>
              <a:t>una </a:t>
            </a:r>
            <a:r>
              <a:rPr lang="it-IT" sz="1800" dirty="0" smtClean="0"/>
              <a:t>piccola </a:t>
            </a:r>
            <a:r>
              <a:rPr lang="it-IT" sz="1800" dirty="0"/>
              <a:t>, meravigliosa spiga di grano, tenera e verdolina. Col passare del tempo, </a:t>
            </a:r>
            <a:r>
              <a:rPr lang="it-IT" sz="1800" dirty="0" smtClean="0"/>
              <a:t>la </a:t>
            </a:r>
            <a:r>
              <a:rPr lang="it-IT" sz="1800" dirty="0"/>
              <a:t>spiga divenne sempre </a:t>
            </a:r>
            <a:r>
              <a:rPr lang="it-IT" sz="1800" dirty="0" smtClean="0"/>
              <a:t>più robusta </a:t>
            </a:r>
            <a:r>
              <a:rPr lang="it-IT" sz="1800" dirty="0"/>
              <a:t>e gialla, piena di numerosi </a:t>
            </a:r>
            <a:r>
              <a:rPr lang="it-IT" sz="1800" dirty="0" smtClean="0"/>
              <a:t>chicchi. </a:t>
            </a:r>
            <a:r>
              <a:rPr lang="it-IT" sz="1800" dirty="0"/>
              <a:t>Era pronta per essere mietuta</a:t>
            </a:r>
            <a:r>
              <a:rPr lang="it-IT" sz="1800" dirty="0" smtClean="0"/>
              <a:t>. Il </a:t>
            </a:r>
            <a:r>
              <a:rPr lang="it-IT" sz="1800" dirty="0"/>
              <a:t>grano fu raccolto, i chicchi separati dalla </a:t>
            </a:r>
            <a:r>
              <a:rPr lang="it-IT" sz="1800" dirty="0" smtClean="0"/>
              <a:t>spiga</a:t>
            </a:r>
            <a:r>
              <a:rPr lang="it-IT" sz="1800" dirty="0"/>
              <a:t>, deposti a loro volta nei sacchi, portati al mulino e macinati. La </a:t>
            </a:r>
            <a:r>
              <a:rPr lang="it-IT" sz="1800" dirty="0" smtClean="0"/>
              <a:t>farina </a:t>
            </a:r>
            <a:r>
              <a:rPr lang="it-IT" sz="1800" dirty="0"/>
              <a:t>era pronta per essere usata</a:t>
            </a:r>
            <a:r>
              <a:rPr lang="it-IT" sz="1800" dirty="0" smtClean="0"/>
              <a:t>!</a:t>
            </a:r>
            <a:br>
              <a:rPr lang="it-IT" sz="1800" dirty="0" smtClean="0"/>
            </a:br>
            <a:r>
              <a:rPr lang="it-IT" sz="1800" dirty="0" smtClean="0"/>
              <a:t>Un </a:t>
            </a:r>
            <a:r>
              <a:rPr lang="it-IT" sz="1800" dirty="0"/>
              <a:t>bravo fornaio ne </a:t>
            </a:r>
            <a:r>
              <a:rPr lang="it-IT" sz="1800" dirty="0" smtClean="0"/>
              <a:t>acquistò </a:t>
            </a:r>
            <a:r>
              <a:rPr lang="it-IT" sz="1800" dirty="0"/>
              <a:t>vari sacchi</a:t>
            </a:r>
            <a:r>
              <a:rPr lang="it-IT" sz="1800" dirty="0" smtClean="0"/>
              <a:t>, </a:t>
            </a:r>
            <a:r>
              <a:rPr lang="it-IT" sz="1800" dirty="0"/>
              <a:t>la </a:t>
            </a:r>
            <a:r>
              <a:rPr lang="it-IT" sz="1800" dirty="0" smtClean="0"/>
              <a:t>impastò </a:t>
            </a:r>
            <a:r>
              <a:rPr lang="it-IT" sz="1800" dirty="0"/>
              <a:t>con l'acqua e il lievito, ne fece belle pagnotte, </a:t>
            </a:r>
            <a:r>
              <a:rPr lang="it-IT" sz="1800" dirty="0" smtClean="0"/>
              <a:t>che </a:t>
            </a:r>
            <a:r>
              <a:rPr lang="it-IT" sz="1800" dirty="0"/>
              <a:t>una volta </a:t>
            </a:r>
            <a:r>
              <a:rPr lang="it-IT" sz="1800" dirty="0" smtClean="0"/>
              <a:t> </a:t>
            </a:r>
            <a:r>
              <a:rPr lang="it-IT" sz="1800" dirty="0"/>
              <a:t>cotte nel forno, diventarono pane fragrante, pronto ad essere mangiato</a:t>
            </a:r>
            <a:r>
              <a:rPr lang="it-IT" sz="1800" dirty="0" smtClean="0"/>
              <a:t>.</a:t>
            </a:r>
            <a:br>
              <a:rPr lang="it-IT" sz="1800" dirty="0" smtClean="0"/>
            </a:br>
            <a:r>
              <a:rPr lang="it-IT" sz="1800" dirty="0"/>
              <a:t>Si, i sacrifici di Chicco, erano serviti </a:t>
            </a:r>
            <a:r>
              <a:rPr lang="it-IT" sz="1800" dirty="0" smtClean="0"/>
              <a:t>davvero </a:t>
            </a:r>
            <a:r>
              <a:rPr lang="it-IT" sz="1800" dirty="0"/>
              <a:t>a qualcosa: era diventato pane per saziare chi ha fame. Pane da </a:t>
            </a:r>
            <a:r>
              <a:rPr lang="it-IT" sz="1800" dirty="0" smtClean="0"/>
              <a:t>condividere </a:t>
            </a:r>
            <a:r>
              <a:rPr lang="it-IT" sz="1800" dirty="0"/>
              <a:t>con tutti, come ogni altro bene che abbiamo ricevuto da Dio.</a:t>
            </a:r>
            <a:r>
              <a:rPr lang="it-IT" sz="1800" dirty="0" smtClean="0"/>
              <a:t/>
            </a:r>
            <a:br>
              <a:rPr lang="it-IT" sz="1800" dirty="0" smtClean="0"/>
            </a:br>
            <a:endParaRPr lang="it-IT" sz="1800"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7" y="5877272"/>
            <a:ext cx="4320480" cy="792088"/>
          </a:xfrm>
          <a:prstGeom prst="rect">
            <a:avLst/>
          </a:prstGeom>
        </p:spPr>
      </p:pic>
    </p:spTree>
    <p:extLst>
      <p:ext uri="{BB962C8B-B14F-4D97-AF65-F5344CB8AC3E}">
        <p14:creationId xmlns:p14="http://schemas.microsoft.com/office/powerpoint/2010/main" val="3372108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836712"/>
            <a:ext cx="5976664" cy="5112568"/>
          </a:xfrm>
          <a:prstGeom prst="rect">
            <a:avLst/>
          </a:prstGeom>
          <a:scene3d>
            <a:camera prst="orthographicFront"/>
            <a:lightRig rig="threePt" dir="t"/>
          </a:scene3d>
          <a:sp3d>
            <a:bevelT w="165100" prst="coolSlant"/>
          </a:sp3d>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8623" y="2190789"/>
            <a:ext cx="2101203" cy="1454235"/>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3" y="4329100"/>
            <a:ext cx="2119947" cy="1620180"/>
          </a:xfrm>
          <a:prstGeom prst="rect">
            <a:avLst/>
          </a:prstGeom>
        </p:spPr>
      </p:pic>
      <p:sp>
        <p:nvSpPr>
          <p:cNvPr id="6" name="CasellaDiTesto 5"/>
          <p:cNvSpPr txBox="1"/>
          <p:nvPr/>
        </p:nvSpPr>
        <p:spPr>
          <a:xfrm>
            <a:off x="251521" y="188640"/>
            <a:ext cx="2312314" cy="1015663"/>
          </a:xfrm>
          <a:prstGeom prst="rect">
            <a:avLst/>
          </a:prstGeom>
          <a:noFill/>
        </p:spPr>
        <p:txBody>
          <a:bodyPr wrap="square" rtlCol="0">
            <a:spAutoFit/>
          </a:bodyPr>
          <a:lstStyle/>
          <a:p>
            <a:r>
              <a:rPr lang="it-IT" sz="2000" b="1" dirty="0" smtClean="0">
                <a:solidFill>
                  <a:schemeClr val="accent1">
                    <a:lumMod val="75000"/>
                  </a:schemeClr>
                </a:solidFill>
                <a:latin typeface="Algerian" panose="04020705040A02060702" pitchFamily="82" charset="0"/>
              </a:rPr>
              <a:t>E QUANTE FAVOLE INTORNO ALL’ESTATE……</a:t>
            </a:r>
            <a:endParaRPr lang="it-IT" sz="2000" b="1" dirty="0">
              <a:solidFill>
                <a:schemeClr val="accent1">
                  <a:lumMod val="75000"/>
                </a:schemeClr>
              </a:solidFill>
              <a:latin typeface="Algerian" panose="04020705040A02060702" pitchFamily="82" charset="0"/>
            </a:endParaRPr>
          </a:p>
        </p:txBody>
      </p:sp>
    </p:spTree>
    <p:extLst>
      <p:ext uri="{BB962C8B-B14F-4D97-AF65-F5344CB8AC3E}">
        <p14:creationId xmlns:p14="http://schemas.microsoft.com/office/powerpoint/2010/main" val="110854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17" y="238572"/>
            <a:ext cx="8518772" cy="6502796"/>
          </a:xfrm>
          <a:prstGeom prst="rect">
            <a:avLst/>
          </a:prstGeom>
        </p:spPr>
      </p:pic>
      <p:sp>
        <p:nvSpPr>
          <p:cNvPr id="2" name="Titolo 1"/>
          <p:cNvSpPr>
            <a:spLocks noGrp="1"/>
          </p:cNvSpPr>
          <p:nvPr>
            <p:ph type="title"/>
          </p:nvPr>
        </p:nvSpPr>
        <p:spPr>
          <a:xfrm>
            <a:off x="457200" y="274638"/>
            <a:ext cx="8229600" cy="6106690"/>
          </a:xfrm>
        </p:spPr>
        <p:txBody>
          <a:bodyPr>
            <a:normAutofit fontScale="90000"/>
          </a:bodyPr>
          <a:lstStyle/>
          <a:p>
            <a:r>
              <a:rPr lang="it-IT" sz="2400" b="1" dirty="0" smtClean="0">
                <a:solidFill>
                  <a:schemeClr val="tx2">
                    <a:lumMod val="60000"/>
                    <a:lumOff val="40000"/>
                  </a:schemeClr>
                </a:solidFill>
                <a:latin typeface="Algerian" panose="04020705040A02060702" pitchFamily="82" charset="0"/>
              </a:rPr>
              <a:t/>
            </a:r>
            <a:br>
              <a:rPr lang="it-IT" sz="2400" b="1" dirty="0" smtClean="0">
                <a:solidFill>
                  <a:schemeClr val="tx2">
                    <a:lumMod val="60000"/>
                    <a:lumOff val="40000"/>
                  </a:schemeClr>
                </a:solidFill>
                <a:latin typeface="Algerian" panose="04020705040A02060702" pitchFamily="82" charset="0"/>
              </a:rPr>
            </a:br>
            <a:r>
              <a:rPr lang="it-IT" sz="2400" b="1" dirty="0">
                <a:solidFill>
                  <a:schemeClr val="tx2">
                    <a:lumMod val="60000"/>
                    <a:lumOff val="40000"/>
                  </a:schemeClr>
                </a:solidFill>
                <a:latin typeface="Algerian" panose="04020705040A02060702" pitchFamily="82" charset="0"/>
              </a:rPr>
              <a:t/>
            </a:r>
            <a:br>
              <a:rPr lang="it-IT" sz="2400" b="1" dirty="0">
                <a:solidFill>
                  <a:schemeClr val="tx2">
                    <a:lumMod val="60000"/>
                    <a:lumOff val="40000"/>
                  </a:schemeClr>
                </a:solidFill>
                <a:latin typeface="Algerian" panose="04020705040A02060702" pitchFamily="82" charset="0"/>
              </a:rPr>
            </a:br>
            <a:r>
              <a:rPr lang="it-IT" sz="2400" b="1" dirty="0" smtClean="0">
                <a:solidFill>
                  <a:schemeClr val="tx2">
                    <a:lumMod val="60000"/>
                    <a:lumOff val="40000"/>
                  </a:schemeClr>
                </a:solidFill>
                <a:latin typeface="Algerian" panose="04020705040A02060702" pitchFamily="82" charset="0"/>
              </a:rPr>
              <a:t>UN BEL GIORNO PER INVENTARE L’ESTATE S’INCONTRARONO NEL BOCO UN CENTINAIO DI FATE CHE CREAROO LA GIUSTA ATMOSFERA PER FAR VOLARE VIA LA PRIMAVERA. DOPO DI CHE LA COSA PIU’ IMPORTANTE ERA FISSARE NUOVE REGOLE PER LA STAGIONE ENTRANTE. BASTA BAMBINI RINCHIUSI A STUDIARE DEMTRO LE STANZE, INVRNTARONO GIORNI DI GIOCO E LI CHIAMARONO VACANZE. D’ORA IN POI SOLO VESTITI LEGGERI COME UN VELO E NUVOLE DI AQUILONI CHE DANZANO NEL CIELO, RAGGI DI SOLE DA FAR GIRARE LA TESTA E LA SERA LASSU’ IN ALTO STELLE ADDOBBATE A FESTA. I CAMPI, UN TEMPO VERDI, DIVENTAN DISTESE D’ORO DOVE LE CICALE ALLEGRE CANTAVAN TUTTE IN CORO, ALBERI DI OGNI TIPO GRONDANTI FRUTTA SUCCOSA E FUOCHI D’ARTIFICIO AD ALTEZZA VERTIGINOSA, STELLE CADENTI, LUNA-PARK, SAGRE DI PAESE E TUFFI A PIU’ NON POSSO DENTRO IL MARE TURCHESE. QUANDO LE Fate pensarono di aver finito si infilarono il costume e le infradito e decisero una cosa molto saggia: TRE MESI DI RELAX LUNGO LA SPIAGGIA!</a:t>
            </a:r>
            <a:br>
              <a:rPr lang="it-IT" sz="2400" b="1" dirty="0" smtClean="0">
                <a:solidFill>
                  <a:schemeClr val="tx2">
                    <a:lumMod val="60000"/>
                    <a:lumOff val="40000"/>
                  </a:schemeClr>
                </a:solidFill>
                <a:latin typeface="Algerian" panose="04020705040A02060702" pitchFamily="82" charset="0"/>
              </a:rPr>
            </a:br>
            <a:endParaRPr lang="it-IT" sz="2400" b="1" dirty="0">
              <a:solidFill>
                <a:schemeClr val="tx2">
                  <a:lumMod val="60000"/>
                  <a:lumOff val="40000"/>
                </a:schemeClr>
              </a:solidFill>
              <a:latin typeface="Algerian" panose="04020705040A02060702" pitchFamily="82" charset="0"/>
            </a:endParaRPr>
          </a:p>
        </p:txBody>
      </p:sp>
    </p:spTree>
    <p:extLst>
      <p:ext uri="{BB962C8B-B14F-4D97-AF65-F5344CB8AC3E}">
        <p14:creationId xmlns:p14="http://schemas.microsoft.com/office/powerpoint/2010/main" val="246272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488" y="188640"/>
            <a:ext cx="4608512" cy="6420759"/>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1412776"/>
            <a:ext cx="2496468" cy="26353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293095"/>
            <a:ext cx="2160240" cy="2247031"/>
          </a:xfrm>
          <a:prstGeom prst="rect">
            <a:avLst/>
          </a:prstGeom>
        </p:spPr>
      </p:pic>
      <p:sp>
        <p:nvSpPr>
          <p:cNvPr id="6" name="CasellaDiTesto 5"/>
          <p:cNvSpPr txBox="1"/>
          <p:nvPr/>
        </p:nvSpPr>
        <p:spPr>
          <a:xfrm>
            <a:off x="251520" y="620688"/>
            <a:ext cx="3989693" cy="646331"/>
          </a:xfrm>
          <a:prstGeom prst="rect">
            <a:avLst/>
          </a:prstGeom>
          <a:noFill/>
        </p:spPr>
        <p:txBody>
          <a:bodyPr wrap="square" rtlCol="0">
            <a:spAutoFit/>
          </a:bodyPr>
          <a:lstStyle/>
          <a:p>
            <a:r>
              <a:rPr lang="it-IT" b="1" dirty="0" smtClean="0">
                <a:solidFill>
                  <a:schemeClr val="accent6"/>
                </a:solidFill>
              </a:rPr>
              <a:t>E ANCHE TANTE POESIE CELEBRANO  QUESTA FOCOSA STAGIONE……</a:t>
            </a:r>
          </a:p>
        </p:txBody>
      </p:sp>
    </p:spTree>
    <p:extLst>
      <p:ext uri="{BB962C8B-B14F-4D97-AF65-F5344CB8AC3E}">
        <p14:creationId xmlns:p14="http://schemas.microsoft.com/office/powerpoint/2010/main" val="137846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solidFill>
                  <a:schemeClr val="tx2">
                    <a:lumMod val="60000"/>
                    <a:lumOff val="40000"/>
                  </a:schemeClr>
                </a:solidFill>
              </a:rPr>
              <a:t>L’ESTATE VISTA DA DAMIANO…..</a:t>
            </a:r>
            <a:endParaRPr lang="it-IT" sz="2800" b="1" dirty="0">
              <a:solidFill>
                <a:schemeClr val="tx2">
                  <a:lumMod val="60000"/>
                  <a:lumOff val="40000"/>
                </a:schemeClr>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70001" y="169751"/>
            <a:ext cx="4803998" cy="6858000"/>
          </a:xfrm>
          <a:prstGeom prst="rect">
            <a:avLst/>
          </a:prstGeom>
        </p:spPr>
      </p:pic>
    </p:spTree>
    <p:extLst>
      <p:ext uri="{BB962C8B-B14F-4D97-AF65-F5344CB8AC3E}">
        <p14:creationId xmlns:p14="http://schemas.microsoft.com/office/powerpoint/2010/main" val="293730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it-IT" b="1" dirty="0" smtClean="0">
                <a:solidFill>
                  <a:schemeClr val="tx2">
                    <a:lumMod val="60000"/>
                    <a:lumOff val="40000"/>
                  </a:schemeClr>
                </a:solidFill>
              </a:rPr>
              <a:t>E DA SVEVA….</a:t>
            </a:r>
            <a:endParaRPr lang="it-IT" b="1" dirty="0">
              <a:solidFill>
                <a:schemeClr val="tx2">
                  <a:lumMod val="60000"/>
                  <a:lumOff val="40000"/>
                </a:schemeClr>
              </a:solidFill>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908719"/>
            <a:ext cx="8758940" cy="5677667"/>
          </a:xfrm>
          <a:prstGeom prst="rect">
            <a:avLst/>
          </a:prstGeom>
        </p:spPr>
      </p:pic>
    </p:spTree>
    <p:extLst>
      <p:ext uri="{BB962C8B-B14F-4D97-AF65-F5344CB8AC3E}">
        <p14:creationId xmlns:p14="http://schemas.microsoft.com/office/powerpoint/2010/main" val="306274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b="1" dirty="0" smtClean="0">
                <a:solidFill>
                  <a:schemeClr val="accent6"/>
                </a:solidFill>
              </a:rPr>
              <a:t>TUTTO QUESTO E NON SOLO E’ L’ESTATE……..</a:t>
            </a:r>
            <a:endParaRPr lang="it-IT" b="1" dirty="0">
              <a:solidFill>
                <a:schemeClr val="accent6"/>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76772"/>
            <a:ext cx="7200800" cy="5184576"/>
          </a:xfrm>
          <a:prstGeom prst="rect">
            <a:avLst/>
          </a:prstGeom>
        </p:spPr>
      </p:pic>
    </p:spTree>
    <p:extLst>
      <p:ext uri="{BB962C8B-B14F-4D97-AF65-F5344CB8AC3E}">
        <p14:creationId xmlns:p14="http://schemas.microsoft.com/office/powerpoint/2010/main" val="3213368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2313" y="4797152"/>
            <a:ext cx="7772400" cy="971823"/>
          </a:xfrm>
        </p:spPr>
        <p:txBody>
          <a:bodyPr>
            <a:normAutofit fontScale="90000"/>
          </a:bodyPr>
          <a:lstStyle/>
          <a:p>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BUONA ESTATE A TUTTI….</a:t>
            </a:r>
            <a:endParaRPr lang="it-IT" sz="4000" b="1" dirty="0">
              <a:solidFill>
                <a:srgbClr val="FF0000"/>
              </a:solidFill>
            </a:endParaRPr>
          </a:p>
        </p:txBody>
      </p:sp>
      <p:sp>
        <p:nvSpPr>
          <p:cNvPr id="5" name="Segnaposto testo 4"/>
          <p:cNvSpPr>
            <a:spLocks noGrp="1"/>
          </p:cNvSpPr>
          <p:nvPr>
            <p:ph type="body" idx="1"/>
          </p:nvPr>
        </p:nvSpPr>
        <p:spPr>
          <a:xfrm>
            <a:off x="722313" y="3645024"/>
            <a:ext cx="7772400" cy="1440160"/>
          </a:xfrm>
        </p:spPr>
        <p:txBody>
          <a:bodyPr>
            <a:normAutofit/>
          </a:bodyPr>
          <a:lstStyle/>
          <a:p>
            <a:r>
              <a:rPr lang="it-IT" sz="3200" b="1" dirty="0" smtClean="0">
                <a:solidFill>
                  <a:srgbClr val="FF0000"/>
                </a:solidFill>
              </a:rPr>
              <a:t>BUONE VACANZE E…..</a:t>
            </a:r>
            <a:endParaRPr lang="it-IT" sz="3200" b="1" dirty="0">
              <a:solidFill>
                <a:srgbClr val="FF000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16216" y="4221088"/>
            <a:ext cx="2448272" cy="244827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04664"/>
            <a:ext cx="4104456" cy="4188810"/>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63688" y="188640"/>
            <a:ext cx="1296144" cy="1056001"/>
          </a:xfrm>
          <a:prstGeom prst="rect">
            <a:avLst/>
          </a:prstGeom>
        </p:spPr>
      </p:pic>
    </p:spTree>
    <p:extLst>
      <p:ext uri="{BB962C8B-B14F-4D97-AF65-F5344CB8AC3E}">
        <p14:creationId xmlns:p14="http://schemas.microsoft.com/office/powerpoint/2010/main" val="273542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6672"/>
            <a:ext cx="7704856" cy="6034093"/>
          </a:xfrm>
          <a:prstGeom prst="rect">
            <a:avLst/>
          </a:prstGeom>
        </p:spPr>
      </p:pic>
      <p:sp>
        <p:nvSpPr>
          <p:cNvPr id="6" name="CasellaDiTesto 5"/>
          <p:cNvSpPr txBox="1"/>
          <p:nvPr/>
        </p:nvSpPr>
        <p:spPr>
          <a:xfrm>
            <a:off x="1187624" y="836712"/>
            <a:ext cx="6480720" cy="5262979"/>
          </a:xfrm>
          <a:prstGeom prst="rect">
            <a:avLst/>
          </a:prstGeom>
          <a:noFill/>
        </p:spPr>
        <p:txBody>
          <a:bodyPr wrap="square" rtlCol="0">
            <a:spAutoFit/>
          </a:bodyPr>
          <a:lstStyle/>
          <a:p>
            <a:r>
              <a:rPr lang="it-IT" sz="2400" b="1" dirty="0" smtClean="0">
                <a:solidFill>
                  <a:schemeClr val="accent6">
                    <a:lumMod val="50000"/>
                  </a:schemeClr>
                </a:solidFill>
              </a:rPr>
              <a:t>IN ESTATE IL SOLE RAGGIUNGE LA SUA MASSIMA FORZA ED ENERGIA, AITANDO IL COMPLETAMENTO DEL CICLO DEI FIORI: MOLTI DI QUELLI CHE CI SEMBRAVANO SOLTANTO DEI FIORI, IN ESTATE SI TRASFORMANO IN FRUTTI, COME AD ESEMPIO L’ALBERO DELLE CILIEGIE, DELLE PESCHE, DELLE SUSINE. MOLTI DEI FRUTTI PREFERITI, SPECIALMENTE DA VOI BAMBINI, TIPO IL MELONE, IL COCOMERO, LE FRAGOLE, SI TROVANO SOLTANTO  IN ESTATE.</a:t>
            </a:r>
          </a:p>
          <a:p>
            <a:endParaRPr lang="it-IT" sz="2400" b="1" dirty="0" smtClean="0">
              <a:solidFill>
                <a:schemeClr val="accent6">
                  <a:lumMod val="50000"/>
                </a:schemeClr>
              </a:solidFill>
            </a:endParaRPr>
          </a:p>
          <a:p>
            <a:r>
              <a:rPr lang="it-IT" sz="2400" b="1" dirty="0" smtClean="0">
                <a:solidFill>
                  <a:schemeClr val="accent6">
                    <a:lumMod val="50000"/>
                  </a:schemeClr>
                </a:solidFill>
              </a:rPr>
              <a:t>UNO DEGLI ELEMENTI CHE ASSOCIA.MO ALLA STAGIONE ESTIVA, OLTRE AL MARE CHE APPROFONDIREMO, E’ IL CAMPO DI GRANO.</a:t>
            </a:r>
            <a:endParaRPr lang="it-IT" sz="2400" b="1" dirty="0">
              <a:solidFill>
                <a:schemeClr val="accent6">
                  <a:lumMod val="50000"/>
                </a:schemeClr>
              </a:solidFill>
            </a:endParaRPr>
          </a:p>
        </p:txBody>
      </p:sp>
    </p:spTree>
    <p:extLst>
      <p:ext uri="{BB962C8B-B14F-4D97-AF65-F5344CB8AC3E}">
        <p14:creationId xmlns:p14="http://schemas.microsoft.com/office/powerpoint/2010/main" val="949340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472608"/>
          </a:xfrm>
          <a:prstGeom prst="rect">
            <a:avLst/>
          </a:prstGeom>
        </p:spPr>
      </p:pic>
      <p:sp>
        <p:nvSpPr>
          <p:cNvPr id="4" name="CasellaDiTesto 3"/>
          <p:cNvSpPr txBox="1"/>
          <p:nvPr/>
        </p:nvSpPr>
        <p:spPr>
          <a:xfrm>
            <a:off x="1403648" y="980728"/>
            <a:ext cx="5832648" cy="3139321"/>
          </a:xfrm>
          <a:prstGeom prst="rect">
            <a:avLst/>
          </a:prstGeom>
          <a:noFill/>
        </p:spPr>
        <p:txBody>
          <a:bodyPr wrap="square" rtlCol="0">
            <a:spAutoFit/>
          </a:bodyPr>
          <a:lstStyle/>
          <a:p>
            <a:r>
              <a:rPr lang="it-IT" b="1" dirty="0" smtClean="0">
                <a:solidFill>
                  <a:srgbClr val="002060"/>
                </a:solidFill>
              </a:rPr>
              <a:t>VISTO CHE GLI EVENTI NON CI HANNO CONCESSO L’OPPORTUNITA’ DI UNA USCITA IN FATTORIA, ESPLORIAMO VIRTUALMENTE  CON I SENSI UN CAMPO DI GRANO  GIA’ MATURO E NON ANCORA MIETUTO …TOCCHIAMO LE SPIGHE, OSSERVIAMO DOVE SI TROVANO I CHICCHI DI GRANO E SENTIAMONE IL PROFUMO…. RACCOGLIAMO I PAPAVERI ROSSI E SCOPRIAMO AL LORO INTERNO LE DIFFERENZE DI COLORE…. MENTRE SIMPATICI INSETTI, COME API E FARFALLE CI ACCOMPAGNANO…E NON MANCHERA’ LA PRESENZA DI UNA LUCERTOLA, CHE AMA STARSENE SOTTO IL SOLE COCENTE DELL’ESTATE.</a:t>
            </a:r>
            <a:endParaRPr lang="it-IT" b="1" dirty="0">
              <a:solidFill>
                <a:srgbClr val="002060"/>
              </a:solidFill>
            </a:endParaRPr>
          </a:p>
        </p:txBody>
      </p:sp>
    </p:spTree>
    <p:extLst>
      <p:ext uri="{BB962C8B-B14F-4D97-AF65-F5344CB8AC3E}">
        <p14:creationId xmlns:p14="http://schemas.microsoft.com/office/powerpoint/2010/main" val="23367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624736" cy="5184576"/>
          </a:xfrm>
          <a:prstGeom prst="rect">
            <a:avLst/>
          </a:prstGeom>
        </p:spPr>
      </p:pic>
      <p:sp>
        <p:nvSpPr>
          <p:cNvPr id="3" name="Rettangolo 2"/>
          <p:cNvSpPr/>
          <p:nvPr/>
        </p:nvSpPr>
        <p:spPr>
          <a:xfrm>
            <a:off x="1979712" y="1052736"/>
            <a:ext cx="4248472" cy="584775"/>
          </a:xfrm>
          <a:prstGeom prst="rect">
            <a:avLst/>
          </a:prstGeom>
        </p:spPr>
        <p:txBody>
          <a:bodyPr wrap="square">
            <a:spAutoFit/>
          </a:bodyPr>
          <a:lstStyle/>
          <a:p>
            <a:r>
              <a:rPr lang="it-IT" sz="3200" b="1" dirty="0">
                <a:solidFill>
                  <a:schemeClr val="accent6">
                    <a:lumMod val="75000"/>
                  </a:schemeClr>
                </a:solidFill>
              </a:rPr>
              <a:t>Il grano </a:t>
            </a:r>
            <a:r>
              <a:rPr lang="it-IT" sz="3200" b="1" dirty="0" smtClean="0">
                <a:solidFill>
                  <a:schemeClr val="accent6">
                    <a:lumMod val="75000"/>
                  </a:schemeClr>
                </a:solidFill>
              </a:rPr>
              <a:t>e le stagioni…..</a:t>
            </a:r>
            <a:endParaRPr lang="it-IT" sz="3200" b="1" dirty="0">
              <a:solidFill>
                <a:schemeClr val="accent6">
                  <a:lumMod val="75000"/>
                </a:schemeClr>
              </a:solidFill>
            </a:endParaRPr>
          </a:p>
        </p:txBody>
      </p:sp>
    </p:spTree>
    <p:extLst>
      <p:ext uri="{BB962C8B-B14F-4D97-AF65-F5344CB8AC3E}">
        <p14:creationId xmlns:p14="http://schemas.microsoft.com/office/powerpoint/2010/main" val="214316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764704"/>
            <a:ext cx="4320480" cy="4801314"/>
          </a:xfrm>
          <a:prstGeom prst="rect">
            <a:avLst/>
          </a:prstGeom>
        </p:spPr>
        <p:txBody>
          <a:bodyPr wrap="square">
            <a:spAutoFit/>
          </a:bodyPr>
          <a:lstStyle/>
          <a:p>
            <a:endParaRPr lang="it-IT" sz="3600" dirty="0" smtClean="0"/>
          </a:p>
          <a:p>
            <a:endParaRPr lang="it-IT" sz="3600" dirty="0"/>
          </a:p>
          <a:p>
            <a:r>
              <a:rPr lang="it-IT" sz="3600" dirty="0" smtClean="0">
                <a:solidFill>
                  <a:schemeClr val="accent6">
                    <a:lumMod val="75000"/>
                  </a:schemeClr>
                </a:solidFill>
              </a:rPr>
              <a:t>Autunno</a:t>
            </a:r>
            <a:r>
              <a:rPr lang="it-IT" dirty="0" smtClean="0">
                <a:solidFill>
                  <a:schemeClr val="accent6">
                    <a:lumMod val="75000"/>
                  </a:schemeClr>
                </a:solidFill>
              </a:rPr>
              <a:t> </a:t>
            </a:r>
            <a:r>
              <a:rPr lang="it-IT" dirty="0"/>
              <a:t>La terra che accoglierà i semi del grano viene arata, concimata e sbriciolata. Nel campo prima le zolle grigie mandano dei riflessi più chiari e più scuri e poi tutto diventa di un colore bruno uniforme. I chicchi di grano, ben interrati per non seccarsi al sole o essere mangiati dagli uccelli, sono in attesa della germinazione: il rivestimento si romperà per lasciare uscire la radichetta e la piumetta. Inverno Il campo è coperto da piantine di un verde tenue ben allineate.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041642"/>
            <a:ext cx="3350321" cy="3524376"/>
          </a:xfrm>
          <a:prstGeom prst="rect">
            <a:avLst/>
          </a:prstGeom>
        </p:spPr>
      </p:pic>
    </p:spTree>
    <p:extLst>
      <p:ext uri="{BB962C8B-B14F-4D97-AF65-F5344CB8AC3E}">
        <p14:creationId xmlns:p14="http://schemas.microsoft.com/office/powerpoint/2010/main" val="19776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1340768"/>
            <a:ext cx="5958408" cy="1138773"/>
          </a:xfrm>
          <a:prstGeom prst="rect">
            <a:avLst/>
          </a:prstGeom>
        </p:spPr>
        <p:txBody>
          <a:bodyPr wrap="square">
            <a:spAutoFit/>
          </a:bodyPr>
          <a:lstStyle/>
          <a:p>
            <a:r>
              <a:rPr lang="it-IT" sz="3200" dirty="0">
                <a:solidFill>
                  <a:schemeClr val="tx2">
                    <a:lumMod val="60000"/>
                    <a:lumOff val="40000"/>
                  </a:schemeClr>
                </a:solidFill>
              </a:rPr>
              <a:t>Inverno</a:t>
            </a:r>
            <a:r>
              <a:rPr lang="it-IT" sz="3200" b="1" dirty="0">
                <a:solidFill>
                  <a:schemeClr val="tx2">
                    <a:lumMod val="60000"/>
                    <a:lumOff val="40000"/>
                  </a:schemeClr>
                </a:solidFill>
              </a:rPr>
              <a:t> </a:t>
            </a:r>
            <a:r>
              <a:rPr lang="it-IT" dirty="0"/>
              <a:t>Il campo è coperto da piantine di un verde tenue ben allineate. Sono nate da poco, sembrano deboli e indifese ma resistono alle piogge, al gelo e anche alla neve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96736" y="7389440"/>
            <a:ext cx="1418514" cy="151216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636913"/>
            <a:ext cx="7380312" cy="3744416"/>
          </a:xfrm>
          <a:prstGeom prst="rect">
            <a:avLst/>
          </a:prstGeom>
        </p:spPr>
      </p:pic>
    </p:spTree>
    <p:extLst>
      <p:ext uri="{BB962C8B-B14F-4D97-AF65-F5344CB8AC3E}">
        <p14:creationId xmlns:p14="http://schemas.microsoft.com/office/powerpoint/2010/main" val="3954127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908720"/>
            <a:ext cx="6462464" cy="1969770"/>
          </a:xfrm>
          <a:prstGeom prst="rect">
            <a:avLst/>
          </a:prstGeom>
        </p:spPr>
        <p:txBody>
          <a:bodyPr wrap="square">
            <a:spAutoFit/>
          </a:bodyPr>
          <a:lstStyle/>
          <a:p>
            <a:r>
              <a:rPr lang="it-IT" sz="3200" b="1" dirty="0">
                <a:solidFill>
                  <a:srgbClr val="FF0000"/>
                </a:solidFill>
              </a:rPr>
              <a:t>Primavera</a:t>
            </a:r>
            <a:r>
              <a:rPr lang="it-IT" dirty="0"/>
              <a:t> Le piante si innalzano e alla sommità compaiono le spighe ancora verdi piene di chicchi. Il vento a volte soffia e muove le spighe ancora acerbe: il campo sembra un grande mare verde con riflessi argentei. In qualche campo la grande distesa verde è arricchita dal prepotente rosso dei papaveri e dai delicati fiori della camomilla</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878490"/>
            <a:ext cx="7128792" cy="3707718"/>
          </a:xfrm>
          <a:prstGeom prst="rect">
            <a:avLst/>
          </a:prstGeom>
        </p:spPr>
      </p:pic>
    </p:spTree>
    <p:extLst>
      <p:ext uri="{BB962C8B-B14F-4D97-AF65-F5344CB8AC3E}">
        <p14:creationId xmlns:p14="http://schemas.microsoft.com/office/powerpoint/2010/main" val="288296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764704"/>
            <a:ext cx="6174432" cy="1692771"/>
          </a:xfrm>
          <a:prstGeom prst="rect">
            <a:avLst/>
          </a:prstGeom>
        </p:spPr>
        <p:txBody>
          <a:bodyPr wrap="square">
            <a:spAutoFit/>
          </a:bodyPr>
          <a:lstStyle/>
          <a:p>
            <a:r>
              <a:rPr lang="it-IT" sz="3200" b="1" dirty="0">
                <a:solidFill>
                  <a:srgbClr val="FF0000"/>
                </a:solidFill>
              </a:rPr>
              <a:t>Estate </a:t>
            </a:r>
            <a:r>
              <a:rPr lang="it-IT" dirty="0"/>
              <a:t>Siamo all’inizio della più calda stagione dell’anno e il sole domina sul campo con tutta la sua luce e il suo calore. Le spighe diventano sempre più gialle, colore dell’oro; il sole ha regalato a queste piante un po’ del suo splendore e della sua energia.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175507"/>
            <a:ext cx="6408712" cy="424925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3" y="767052"/>
            <a:ext cx="1683470" cy="1293796"/>
          </a:xfrm>
          <a:prstGeom prst="rect">
            <a:avLst/>
          </a:prstGeom>
        </p:spPr>
      </p:pic>
    </p:spTree>
    <p:extLst>
      <p:ext uri="{BB962C8B-B14F-4D97-AF65-F5344CB8AC3E}">
        <p14:creationId xmlns:p14="http://schemas.microsoft.com/office/powerpoint/2010/main" val="80762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chemeClr val="accent6">
                    <a:lumMod val="50000"/>
                  </a:schemeClr>
                </a:solidFill>
              </a:rPr>
              <a:t>STORIA DI CHICCO</a:t>
            </a:r>
            <a:endParaRPr lang="it-IT" sz="4000" b="1" dirty="0">
              <a:solidFill>
                <a:schemeClr val="accent6">
                  <a:lumMod val="50000"/>
                </a:schemeClr>
              </a:solidFill>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sz="1800" dirty="0"/>
              <a:t>C'era una volta un chicco di </a:t>
            </a:r>
            <a:r>
              <a:rPr lang="it-IT" sz="1800" dirty="0" smtClean="0"/>
              <a:t>grano . </a:t>
            </a:r>
            <a:r>
              <a:rPr lang="it-IT" sz="1800" dirty="0"/>
              <a:t>Si era staccato dalla spiga alla fine del mese di giugno e aveva </a:t>
            </a:r>
            <a:r>
              <a:rPr lang="it-IT" sz="1800" dirty="0" smtClean="0"/>
              <a:t>riposato  </a:t>
            </a:r>
            <a:r>
              <a:rPr lang="it-IT" sz="1800" dirty="0"/>
              <a:t>per tutta l'estate in un comodo sacco di juta insieme a </a:t>
            </a:r>
            <a:r>
              <a:rPr lang="it-IT" sz="1800" dirty="0" smtClean="0"/>
              <a:t>migliaia di suoi amici. </a:t>
            </a:r>
            <a:r>
              <a:rPr lang="it-IT" sz="1800" dirty="0"/>
              <a:t>Si stava proprio bene in quel luogo, sufficientemente comodo e </a:t>
            </a:r>
            <a:r>
              <a:rPr lang="it-IT" sz="1800" dirty="0" smtClean="0"/>
              <a:t>fresco</a:t>
            </a:r>
            <a:r>
              <a:rPr lang="it-IT" sz="1800" dirty="0"/>
              <a:t> </a:t>
            </a:r>
            <a:r>
              <a:rPr lang="it-IT" sz="1800" dirty="0" smtClean="0"/>
              <a:t>. </a:t>
            </a:r>
            <a:r>
              <a:rPr lang="it-IT" sz="1800" dirty="0"/>
              <a:t>L'estate passo senza nessuna grossa </a:t>
            </a:r>
            <a:r>
              <a:rPr lang="it-IT" sz="1800" dirty="0" smtClean="0"/>
              <a:t>novità. Venne infine l’autunno. Le giornate si facevano più corte e dalle finestre del granaio, dove il sacco di juta era </a:t>
            </a:r>
            <a:r>
              <a:rPr lang="it-IT" sz="1800" dirty="0"/>
              <a:t>stato messo, si intravedeva </a:t>
            </a:r>
            <a:r>
              <a:rPr lang="it-IT" sz="1800" dirty="0" smtClean="0"/>
              <a:t>i</a:t>
            </a:r>
            <a:r>
              <a:rPr lang="it-IT" sz="1800" dirty="0"/>
              <a:t>l</a:t>
            </a:r>
            <a:r>
              <a:rPr lang="it-IT" sz="1800" dirty="0" smtClean="0"/>
              <a:t> </a:t>
            </a:r>
            <a:r>
              <a:rPr lang="it-IT" sz="1800" dirty="0"/>
              <a:t>sole che ogni giorno si abbassava </a:t>
            </a:r>
            <a:r>
              <a:rPr lang="it-IT" sz="1800" dirty="0" smtClean="0"/>
              <a:t>sempre più </a:t>
            </a:r>
            <a:r>
              <a:rPr lang="it-IT" sz="1800" dirty="0"/>
              <a:t>presto sarebbe </a:t>
            </a:r>
            <a:r>
              <a:rPr lang="it-IT" sz="1800" dirty="0" smtClean="0"/>
              <a:t>arrivato </a:t>
            </a:r>
            <a:r>
              <a:rPr lang="it-IT" sz="1800" dirty="0"/>
              <a:t>l'inverno e le prime piogge</a:t>
            </a:r>
            <a:r>
              <a:rPr lang="it-IT" sz="1800" dirty="0" smtClean="0"/>
              <a:t>. </a:t>
            </a:r>
            <a:r>
              <a:rPr lang="it-IT" sz="1800" dirty="0"/>
              <a:t>Improvvisamente, una mattina, il sacco fu </a:t>
            </a:r>
            <a:r>
              <a:rPr lang="it-IT" sz="1800" dirty="0" smtClean="0"/>
              <a:t>solleva-</a:t>
            </a:r>
          </a:p>
          <a:p>
            <a:pPr marL="0" indent="0">
              <a:buNone/>
            </a:pPr>
            <a:r>
              <a:rPr lang="it-IT" sz="1800" dirty="0" smtClean="0"/>
              <a:t>to </a:t>
            </a:r>
            <a:r>
              <a:rPr lang="it-IT" sz="1800" dirty="0"/>
              <a:t>e preso sulle spalle da un uomo </a:t>
            </a:r>
            <a:r>
              <a:rPr lang="it-IT" sz="1800" dirty="0" smtClean="0"/>
              <a:t>che lo caricò sul </a:t>
            </a:r>
            <a:r>
              <a:rPr lang="it-IT" sz="1800" dirty="0"/>
              <a:t>pianale di un </a:t>
            </a:r>
            <a:r>
              <a:rPr lang="it-IT" sz="1800" dirty="0" smtClean="0"/>
              <a:t>trattore.</a:t>
            </a:r>
          </a:p>
          <a:p>
            <a:pPr marL="0" indent="0">
              <a:buNone/>
            </a:pPr>
            <a:r>
              <a:rPr lang="it-IT" sz="1800" dirty="0" smtClean="0"/>
              <a:t> </a:t>
            </a:r>
            <a:r>
              <a:rPr lang="it-IT" sz="1800" dirty="0"/>
              <a:t>"Che succede? Dove ci portano? Come mai </a:t>
            </a:r>
            <a:r>
              <a:rPr lang="it-IT" sz="1800" dirty="0" smtClean="0"/>
              <a:t>andiamo via </a:t>
            </a:r>
            <a:r>
              <a:rPr lang="it-IT" sz="1800" dirty="0"/>
              <a:t>da questo luogo?". L'agitazione dentro il sacco cresceva sempre </a:t>
            </a:r>
            <a:r>
              <a:rPr lang="it-IT" sz="1800" dirty="0" smtClean="0"/>
              <a:t>pi</a:t>
            </a:r>
            <a:r>
              <a:rPr lang="it-IT" sz="1800" dirty="0"/>
              <a:t>ù</a:t>
            </a:r>
            <a:r>
              <a:rPr lang="it-IT" sz="1800" dirty="0" smtClean="0"/>
              <a:t>, </a:t>
            </a:r>
            <a:r>
              <a:rPr lang="it-IT" sz="1800" dirty="0"/>
              <a:t>e nessuno dei chicchi sapeva dare una spiegazione valida a quello </a:t>
            </a:r>
            <a:r>
              <a:rPr lang="it-IT" sz="1800" dirty="0" smtClean="0"/>
              <a:t>che </a:t>
            </a:r>
            <a:r>
              <a:rPr lang="it-IT" sz="1800" dirty="0"/>
              <a:t>stava succedendo</a:t>
            </a:r>
            <a:r>
              <a:rPr lang="it-IT" sz="1800" dirty="0" smtClean="0"/>
              <a:t>. </a:t>
            </a:r>
            <a:r>
              <a:rPr lang="it-IT" sz="1800" dirty="0"/>
              <a:t>Sballottati dalle manovre, i chicchi si lamentavano: </a:t>
            </a:r>
            <a:r>
              <a:rPr lang="it-IT" sz="1800" dirty="0" smtClean="0"/>
              <a:t>Ohi </a:t>
            </a:r>
            <a:r>
              <a:rPr lang="it-IT" sz="1800" dirty="0" err="1" smtClean="0"/>
              <a:t>ohi</a:t>
            </a:r>
            <a:r>
              <a:rPr lang="it-IT" sz="1800" dirty="0"/>
              <a:t>, che botta! Non spingete! Mi sei venuto addosso</a:t>
            </a:r>
            <a:r>
              <a:rPr lang="it-IT" sz="1800" dirty="0" smtClean="0"/>
              <a:t>!</a:t>
            </a:r>
          </a:p>
          <a:p>
            <a:pPr marL="0" indent="0">
              <a:buNone/>
            </a:pPr>
            <a:r>
              <a:rPr lang="it-IT" sz="1800" dirty="0"/>
              <a:t>Finalmente il trattore si </a:t>
            </a:r>
            <a:r>
              <a:rPr lang="it-IT" sz="1800" dirty="0" smtClean="0"/>
              <a:t>ferm</a:t>
            </a:r>
            <a:r>
              <a:rPr lang="it-IT" sz="1800" dirty="0"/>
              <a:t>ò</a:t>
            </a:r>
            <a:r>
              <a:rPr lang="it-IT" sz="1800" dirty="0" smtClean="0"/>
              <a:t>. </a:t>
            </a:r>
            <a:r>
              <a:rPr lang="it-IT" sz="1800" dirty="0"/>
              <a:t>Il sacco </a:t>
            </a:r>
            <a:r>
              <a:rPr lang="it-IT" sz="1800" dirty="0" smtClean="0"/>
              <a:t>fu </a:t>
            </a:r>
            <a:r>
              <a:rPr lang="it-IT" sz="1800" dirty="0"/>
              <a:t>scaricato per terra. Mani forti aprirono il sacco, raccolsero diverse </a:t>
            </a:r>
            <a:r>
              <a:rPr lang="it-IT" sz="1800" dirty="0" smtClean="0"/>
              <a:t>manciate </a:t>
            </a:r>
            <a:r>
              <a:rPr lang="it-IT" sz="1800" dirty="0"/>
              <a:t>di chicchi e le misero in piccolo secchio. Anche </a:t>
            </a:r>
            <a:r>
              <a:rPr lang="it-IT" sz="1800" dirty="0" smtClean="0"/>
              <a:t>Chicco ci finì </a:t>
            </a:r>
            <a:r>
              <a:rPr lang="it-IT" sz="1800" dirty="0"/>
              <a:t>dentro</a:t>
            </a:r>
            <a:r>
              <a:rPr lang="it-IT" sz="1800" dirty="0" smtClean="0"/>
              <a:t>. </a:t>
            </a:r>
            <a:r>
              <a:rPr lang="it-IT" sz="1800" dirty="0"/>
              <a:t>l contadino, con gesto solenne, prendeva </a:t>
            </a:r>
            <a:r>
              <a:rPr lang="it-IT" sz="1800" dirty="0" smtClean="0"/>
              <a:t>continuamente </a:t>
            </a:r>
            <a:r>
              <a:rPr lang="it-IT" sz="1800" dirty="0"/>
              <a:t>manciate di chicchi e le spargeva nella fredda terra. Era arrivato = il tempo della semina.</a:t>
            </a:r>
          </a:p>
          <a:p>
            <a:pPr marL="0" indent="0">
              <a:buNone/>
            </a:pPr>
            <a:r>
              <a:rPr lang="it-IT" sz="1800" dirty="0"/>
              <a:t>"Non voglio, non voglio finire nella terra, in </a:t>
            </a:r>
            <a:r>
              <a:rPr lang="it-IT" sz="1800" dirty="0" smtClean="0"/>
              <a:t>quel </a:t>
            </a:r>
            <a:r>
              <a:rPr lang="it-IT" sz="1800" dirty="0"/>
              <a:t>solco tanto freddo dove mi </a:t>
            </a:r>
            <a:r>
              <a:rPr lang="it-IT" sz="1800" dirty="0" smtClean="0"/>
              <a:t>toccherà stare </a:t>
            </a:r>
            <a:r>
              <a:rPr lang="it-IT" sz="1800" dirty="0"/>
              <a:t>da solo!", gridava a </a:t>
            </a:r>
            <a:r>
              <a:rPr lang="it-IT" sz="1800" dirty="0" smtClean="0"/>
              <a:t>squarciagola </a:t>
            </a:r>
            <a:r>
              <a:rPr lang="it-IT" sz="1800" dirty="0"/>
              <a:t>il </a:t>
            </a:r>
            <a:r>
              <a:rPr lang="it-IT" sz="1800" dirty="0" smtClean="0"/>
              <a:t>nostro Chicco.</a:t>
            </a:r>
            <a:endParaRPr lang="it-IT" sz="1800" dirty="0"/>
          </a:p>
          <a:p>
            <a:pPr marL="0" indent="0">
              <a:buNone/>
            </a:pPr>
            <a:endParaRPr lang="it-IT" sz="18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32657"/>
            <a:ext cx="5112567" cy="1152128"/>
          </a:xfrm>
          <a:prstGeom prst="rect">
            <a:avLst/>
          </a:prstGeom>
        </p:spPr>
      </p:pic>
      <p:sp>
        <p:nvSpPr>
          <p:cNvPr id="6" name="CasellaDiTesto 5"/>
          <p:cNvSpPr txBox="1"/>
          <p:nvPr/>
        </p:nvSpPr>
        <p:spPr>
          <a:xfrm>
            <a:off x="2339752" y="764704"/>
            <a:ext cx="4032448" cy="584775"/>
          </a:xfrm>
          <a:prstGeom prst="rect">
            <a:avLst/>
          </a:prstGeom>
          <a:noFill/>
        </p:spPr>
        <p:txBody>
          <a:bodyPr wrap="square" rtlCol="0">
            <a:spAutoFit/>
          </a:bodyPr>
          <a:lstStyle/>
          <a:p>
            <a:pPr algn="ctr"/>
            <a:r>
              <a:rPr lang="it-IT" sz="3200" b="1" dirty="0" smtClean="0">
                <a:solidFill>
                  <a:schemeClr val="accent6">
                    <a:lumMod val="75000"/>
                  </a:schemeClr>
                </a:solidFill>
              </a:rPr>
              <a:t>STORIA DI CHICCO</a:t>
            </a:r>
            <a:endParaRPr lang="it-IT" sz="3200" b="1" dirty="0">
              <a:solidFill>
                <a:schemeClr val="accent6">
                  <a:lumMod val="75000"/>
                </a:schemeClr>
              </a:solidFill>
            </a:endParaRPr>
          </a:p>
        </p:txBody>
      </p:sp>
    </p:spTree>
    <p:extLst>
      <p:ext uri="{BB962C8B-B14F-4D97-AF65-F5344CB8AC3E}">
        <p14:creationId xmlns:p14="http://schemas.microsoft.com/office/powerpoint/2010/main" val="28105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815</Words>
  <Application>Microsoft Office PowerPoint</Application>
  <PresentationFormat>Presentazione su schermo (4:3)</PresentationFormat>
  <Paragraphs>30</Paragraphs>
  <Slides>17</Slides>
  <Notes>2</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L’ARRIVO DELL’ESTATE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STORIA DI CHICCO</vt:lpstr>
      <vt:lpstr>Il contadino sentì i lamenti, e disse: "Se tu non vuoi essere seminato, nemmeno potrai diventare una bella spiga, piena di tanti chicchi, che macinati, diventeranno buon pane per sfamare tante persone". Chicco capì e si lasciò seminare senza più brontolare. Arrivò intanto l'autunno e infine l'inverno. Per il nostro Chicco fu davvero difficile. Nel solco del campo, era freddo e buio. Frequentemente arrivava la pioggia, che faceva ancor più intirizzire Chicco. Si faceva forza, pensando alla bella spiga, gonfia di chicchi   che da lui sarebbe nata. Una bella mattina di fine inverno, rallegrata da un solicchio che con i suoi raggi arrivava fino a fargli il solletico al  naso, Chicco sentì che la buccia che lo avvolgeva si stava aprendo e d a lui cominciava a germogliare una piccola piantina. Concentrò tutta la sua attenzione su quel germoglio, che ogni giorno di più si faceva  posto fra la terra, finchè un giorno arrivò a vedere la superficie: che spettacolo meraviglioso! Il campo era pieno di centinaia e centinaia di piantine che facevano capolino, vestite di un verdolino luminoso. Era spuntato il grano! I giorni e le settimane passavano in fretta. Chicco e le altre piantine di grano crescevano quasi a vista d' occhio. Un giorno, in cima alla piantina ormai diventata grande, spuntò una piccola , meravigliosa spiga di grano, tenera e verdolina. Col passare del tempo, la spiga divenne sempre più robusta e gialla, piena di numerosi chicchi. Era pronta per essere mietuta. Il grano fu raccolto, i chicchi separati dalla spiga, deposti a loro volta nei sacchi, portati al mulino e macinati. La farina era pronta per essere usata! Un bravo fornaio ne acquistò vari sacchi, la impastò con l'acqua e il lievito, ne fece belle pagnotte, che una volta  cotte nel forno, diventarono pane fragrante, pronto ad essere mangiato. Si, i sacrifici di Chicco, erano serviti davvero a qualcosa: era diventato pane per saziare chi ha fame. Pane da condividere con tutti, come ogni altro bene che abbiamo ricevuto da Dio. </vt:lpstr>
      <vt:lpstr>Presentazione standard di PowerPoint</vt:lpstr>
      <vt:lpstr>  UN BEL GIORNO PER INVENTARE L’ESTATE S’INCONTRARONO NEL BOCO UN CENTINAIO DI FATE CHE CREAROO LA GIUSTA ATMOSFERA PER FAR VOLARE VIA LA PRIMAVERA. DOPO DI CHE LA COSA PIU’ IMPORTANTE ERA FISSARE NUOVE REGOLE PER LA STAGIONE ENTRANTE. BASTA BAMBINI RINCHIUSI A STUDIARE DEMTRO LE STANZE, INVRNTARONO GIORNI DI GIOCO E LI CHIAMARONO VACANZE. D’ORA IN POI SOLO VESTITI LEGGERI COME UN VELO E NUVOLE DI AQUILONI CHE DANZANO NEL CIELO, RAGGI DI SOLE DA FAR GIRARE LA TESTA E LA SERA LASSU’ IN ALTO STELLE ADDOBBATE A FESTA. I CAMPI, UN TEMPO VERDI, DIVENTAN DISTESE D’ORO DOVE LE CICALE ALLEGRE CANTAVAN TUTTE IN CORO, ALBERI DI OGNI TIPO GRONDANTI FRUTTA SUCCOSA E FUOCHI D’ARTIFICIO AD ALTEZZA VERTIGINOSA, STELLE CADENTI, LUNA-PARK, SAGRE DI PAESE E TUFFI A PIU’ NON POSSO DENTRO IL MARE TURCHESE. QUANDO LE Fate pensarono di aver finito si infilarono il costume e le infradito e decisero una cosa molto saggia: TRE MESI DI RELAX LUNGO LA SPIAGGIA! </vt:lpstr>
      <vt:lpstr>Presentazione standard di PowerPoint</vt:lpstr>
      <vt:lpstr>L’ESTATE VISTA DA DAMIANO…..</vt:lpstr>
      <vt:lpstr>E DA SVEVA….</vt:lpstr>
      <vt:lpstr>TUTTO QUESTO E NON SOLO E’ L’ESTATE……..</vt:lpstr>
      <vt:lpstr> BUONA ESTATE A TUTTI….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L’ARRIVO DELL’ESTATE</dc:title>
  <dc:creator>maria carmela</dc:creator>
  <cp:lastModifiedBy>maria carmela</cp:lastModifiedBy>
  <cp:revision>52</cp:revision>
  <dcterms:created xsi:type="dcterms:W3CDTF">2020-05-29T09:36:02Z</dcterms:created>
  <dcterms:modified xsi:type="dcterms:W3CDTF">2020-06-03T12:21:11Z</dcterms:modified>
</cp:coreProperties>
</file>